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809" r:id="rId14"/>
    <p:sldMasterId id="2147483821" r:id="rId15"/>
  </p:sldMasterIdLst>
  <p:notesMasterIdLst>
    <p:notesMasterId r:id="rId29"/>
  </p:notesMasterIdLst>
  <p:handoutMasterIdLst>
    <p:handoutMasterId r:id="rId30"/>
  </p:handoutMasterIdLst>
  <p:sldIdLst>
    <p:sldId id="446" r:id="rId16"/>
    <p:sldId id="495" r:id="rId17"/>
    <p:sldId id="478" r:id="rId18"/>
    <p:sldId id="480" r:id="rId19"/>
    <p:sldId id="501" r:id="rId20"/>
    <p:sldId id="477" r:id="rId21"/>
    <p:sldId id="483" r:id="rId22"/>
    <p:sldId id="498" r:id="rId23"/>
    <p:sldId id="499" r:id="rId24"/>
    <p:sldId id="488" r:id="rId25"/>
    <p:sldId id="489" r:id="rId26"/>
    <p:sldId id="486" r:id="rId27"/>
    <p:sldId id="493" r:id="rId2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316D3-FFBD-41AF-A068-104E7AD46260}" v="14" dt="2020-01-22T22:08:20.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06" autoAdjust="0"/>
    <p:restoredTop sz="78548" autoAdjust="0"/>
  </p:normalViewPr>
  <p:slideViewPr>
    <p:cSldViewPr snapToGrid="0" snapToObjects="1">
      <p:cViewPr varScale="1">
        <p:scale>
          <a:sx n="57" d="100"/>
          <a:sy n="57" d="100"/>
        </p:scale>
        <p:origin x="2130"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i, Diane" userId="343db2ce-cd81-4e6f-9c74-2345e7813f6d" providerId="ADAL" clId="{8046C3B2-DBC4-4769-8A7A-5556F58B4EFB}"/>
    <pc:docChg chg="custSel addSld modSld">
      <pc:chgData name="Jacobi, Diane" userId="343db2ce-cd81-4e6f-9c74-2345e7813f6d" providerId="ADAL" clId="{8046C3B2-DBC4-4769-8A7A-5556F58B4EFB}" dt="2020-01-22T21:58:35.834" v="424" actId="6549"/>
      <pc:docMkLst>
        <pc:docMk/>
      </pc:docMkLst>
      <pc:sldChg chg="addSp delSp modSp">
        <pc:chgData name="Jacobi, Diane" userId="343db2ce-cd81-4e6f-9c74-2345e7813f6d" providerId="ADAL" clId="{8046C3B2-DBC4-4769-8A7A-5556F58B4EFB}" dt="2020-01-22T21:52:58.469" v="79" actId="20577"/>
        <pc:sldMkLst>
          <pc:docMk/>
          <pc:sldMk cId="1129150138" sldId="488"/>
        </pc:sldMkLst>
        <pc:spChg chg="del">
          <ac:chgData name="Jacobi, Diane" userId="343db2ce-cd81-4e6f-9c74-2345e7813f6d" providerId="ADAL" clId="{8046C3B2-DBC4-4769-8A7A-5556F58B4EFB}" dt="2020-01-22T21:52:50.859" v="60" actId="478"/>
          <ac:spMkLst>
            <pc:docMk/>
            <pc:sldMk cId="1129150138" sldId="488"/>
            <ac:spMk id="2" creationId="{00000000-0000-0000-0000-000000000000}"/>
          </ac:spMkLst>
        </pc:spChg>
        <pc:spChg chg="mod">
          <ac:chgData name="Jacobi, Diane" userId="343db2ce-cd81-4e6f-9c74-2345e7813f6d" providerId="ADAL" clId="{8046C3B2-DBC4-4769-8A7A-5556F58B4EFB}" dt="2020-01-22T21:48:57.577" v="2" actId="27636"/>
          <ac:spMkLst>
            <pc:docMk/>
            <pc:sldMk cId="1129150138" sldId="488"/>
            <ac:spMk id="4" creationId="{00000000-0000-0000-0000-000000000000}"/>
          </ac:spMkLst>
        </pc:spChg>
        <pc:spChg chg="add mod">
          <ac:chgData name="Jacobi, Diane" userId="343db2ce-cd81-4e6f-9c74-2345e7813f6d" providerId="ADAL" clId="{8046C3B2-DBC4-4769-8A7A-5556F58B4EFB}" dt="2020-01-22T21:52:58.469" v="79" actId="20577"/>
          <ac:spMkLst>
            <pc:docMk/>
            <pc:sldMk cId="1129150138" sldId="488"/>
            <ac:spMk id="6" creationId="{C0D22E78-8CF6-4CED-A956-D64341B007B0}"/>
          </ac:spMkLst>
        </pc:spChg>
      </pc:sldChg>
      <pc:sldChg chg="addSp delSp modSp">
        <pc:chgData name="Jacobi, Diane" userId="343db2ce-cd81-4e6f-9c74-2345e7813f6d" providerId="ADAL" clId="{8046C3B2-DBC4-4769-8A7A-5556F58B4EFB}" dt="2020-01-22T21:53:11.372" v="99" actId="20577"/>
        <pc:sldMkLst>
          <pc:docMk/>
          <pc:sldMk cId="716182648" sldId="489"/>
        </pc:sldMkLst>
        <pc:spChg chg="del">
          <ac:chgData name="Jacobi, Diane" userId="343db2ce-cd81-4e6f-9c74-2345e7813f6d" providerId="ADAL" clId="{8046C3B2-DBC4-4769-8A7A-5556F58B4EFB}" dt="2020-01-22T21:53:05.005" v="80" actId="478"/>
          <ac:spMkLst>
            <pc:docMk/>
            <pc:sldMk cId="716182648" sldId="489"/>
            <ac:spMk id="3" creationId="{00000000-0000-0000-0000-000000000000}"/>
          </ac:spMkLst>
        </pc:spChg>
        <pc:spChg chg="mod">
          <ac:chgData name="Jacobi, Diane" userId="343db2ce-cd81-4e6f-9c74-2345e7813f6d" providerId="ADAL" clId="{8046C3B2-DBC4-4769-8A7A-5556F58B4EFB}" dt="2020-01-22T21:48:57.577" v="3" actId="27636"/>
          <ac:spMkLst>
            <pc:docMk/>
            <pc:sldMk cId="716182648" sldId="489"/>
            <ac:spMk id="4" creationId="{00000000-0000-0000-0000-000000000000}"/>
          </ac:spMkLst>
        </pc:spChg>
        <pc:spChg chg="add mod">
          <ac:chgData name="Jacobi, Diane" userId="343db2ce-cd81-4e6f-9c74-2345e7813f6d" providerId="ADAL" clId="{8046C3B2-DBC4-4769-8A7A-5556F58B4EFB}" dt="2020-01-22T21:53:11.372" v="99" actId="20577"/>
          <ac:spMkLst>
            <pc:docMk/>
            <pc:sldMk cId="716182648" sldId="489"/>
            <ac:spMk id="6" creationId="{814D8E2B-669A-4358-8B38-4A2C3E6CA538}"/>
          </ac:spMkLst>
        </pc:spChg>
      </pc:sldChg>
      <pc:sldChg chg="addSp delSp modSp">
        <pc:chgData name="Jacobi, Diane" userId="343db2ce-cd81-4e6f-9c74-2345e7813f6d" providerId="ADAL" clId="{8046C3B2-DBC4-4769-8A7A-5556F58B4EFB}" dt="2020-01-22T21:52:15.321" v="55" actId="20577"/>
        <pc:sldMkLst>
          <pc:docMk/>
          <pc:sldMk cId="1474618839" sldId="498"/>
        </pc:sldMkLst>
        <pc:spChg chg="del">
          <ac:chgData name="Jacobi, Diane" userId="343db2ce-cd81-4e6f-9c74-2345e7813f6d" providerId="ADAL" clId="{8046C3B2-DBC4-4769-8A7A-5556F58B4EFB}" dt="2020-01-22T21:52:06.079" v="43" actId="478"/>
          <ac:spMkLst>
            <pc:docMk/>
            <pc:sldMk cId="1474618839" sldId="498"/>
            <ac:spMk id="3" creationId="{00000000-0000-0000-0000-000000000000}"/>
          </ac:spMkLst>
        </pc:spChg>
        <pc:spChg chg="mod">
          <ac:chgData name="Jacobi, Diane" userId="343db2ce-cd81-4e6f-9c74-2345e7813f6d" providerId="ADAL" clId="{8046C3B2-DBC4-4769-8A7A-5556F58B4EFB}" dt="2020-01-22T21:48:57.562" v="0" actId="27636"/>
          <ac:spMkLst>
            <pc:docMk/>
            <pc:sldMk cId="1474618839" sldId="498"/>
            <ac:spMk id="4" creationId="{00000000-0000-0000-0000-000000000000}"/>
          </ac:spMkLst>
        </pc:spChg>
        <pc:spChg chg="add mod">
          <ac:chgData name="Jacobi, Diane" userId="343db2ce-cd81-4e6f-9c74-2345e7813f6d" providerId="ADAL" clId="{8046C3B2-DBC4-4769-8A7A-5556F58B4EFB}" dt="2020-01-22T21:52:15.321" v="55" actId="20577"/>
          <ac:spMkLst>
            <pc:docMk/>
            <pc:sldMk cId="1474618839" sldId="498"/>
            <ac:spMk id="7" creationId="{3284C273-AD43-4D1D-9416-40067E07E95E}"/>
          </ac:spMkLst>
        </pc:spChg>
      </pc:sldChg>
      <pc:sldChg chg="addSp modSp">
        <pc:chgData name="Jacobi, Diane" userId="343db2ce-cd81-4e6f-9c74-2345e7813f6d" providerId="ADAL" clId="{8046C3B2-DBC4-4769-8A7A-5556F58B4EFB}" dt="2020-01-22T21:52:42.456" v="59" actId="1076"/>
        <pc:sldMkLst>
          <pc:docMk/>
          <pc:sldMk cId="1213460072" sldId="499"/>
        </pc:sldMkLst>
        <pc:spChg chg="mod">
          <ac:chgData name="Jacobi, Diane" userId="343db2ce-cd81-4e6f-9c74-2345e7813f6d" providerId="ADAL" clId="{8046C3B2-DBC4-4769-8A7A-5556F58B4EFB}" dt="2020-01-22T21:48:57.577" v="1" actId="27636"/>
          <ac:spMkLst>
            <pc:docMk/>
            <pc:sldMk cId="1213460072" sldId="499"/>
            <ac:spMk id="3" creationId="{00000000-0000-0000-0000-000000000000}"/>
          </ac:spMkLst>
        </pc:spChg>
        <pc:spChg chg="add mod">
          <ac:chgData name="Jacobi, Diane" userId="343db2ce-cd81-4e6f-9c74-2345e7813f6d" providerId="ADAL" clId="{8046C3B2-DBC4-4769-8A7A-5556F58B4EFB}" dt="2020-01-22T21:52:42.456" v="59" actId="1076"/>
          <ac:spMkLst>
            <pc:docMk/>
            <pc:sldMk cId="1213460072" sldId="499"/>
            <ac:spMk id="6" creationId="{278D24B8-BD81-4919-A2E5-FDA562AC1882}"/>
          </ac:spMkLst>
        </pc:spChg>
      </pc:sldChg>
      <pc:sldChg chg="modSp">
        <pc:chgData name="Jacobi, Diane" userId="343db2ce-cd81-4e6f-9c74-2345e7813f6d" providerId="ADAL" clId="{8046C3B2-DBC4-4769-8A7A-5556F58B4EFB}" dt="2020-01-22T21:50:15.852" v="39" actId="122"/>
        <pc:sldMkLst>
          <pc:docMk/>
          <pc:sldMk cId="1809659332" sldId="501"/>
        </pc:sldMkLst>
        <pc:spChg chg="mod">
          <ac:chgData name="Jacobi, Diane" userId="343db2ce-cd81-4e6f-9c74-2345e7813f6d" providerId="ADAL" clId="{8046C3B2-DBC4-4769-8A7A-5556F58B4EFB}" dt="2020-01-22T21:50:15.852" v="39" actId="122"/>
          <ac:spMkLst>
            <pc:docMk/>
            <pc:sldMk cId="1809659332" sldId="501"/>
            <ac:spMk id="2" creationId="{00000000-0000-0000-0000-000000000000}"/>
          </ac:spMkLst>
        </pc:spChg>
        <pc:spChg chg="mod">
          <ac:chgData name="Jacobi, Diane" userId="343db2ce-cd81-4e6f-9c74-2345e7813f6d" providerId="ADAL" clId="{8046C3B2-DBC4-4769-8A7A-5556F58B4EFB}" dt="2020-01-22T21:49:05.758" v="4" actId="207"/>
          <ac:spMkLst>
            <pc:docMk/>
            <pc:sldMk cId="1809659332" sldId="501"/>
            <ac:spMk id="4" creationId="{00000000-0000-0000-0000-000000000000}"/>
          </ac:spMkLst>
        </pc:spChg>
      </pc:sldChg>
      <pc:sldChg chg="addSp delSp modSp">
        <pc:chgData name="Jacobi, Diane" userId="343db2ce-cd81-4e6f-9c74-2345e7813f6d" providerId="ADAL" clId="{8046C3B2-DBC4-4769-8A7A-5556F58B4EFB}" dt="2020-01-22T21:53:39.178" v="113" actId="20577"/>
        <pc:sldMkLst>
          <pc:docMk/>
          <pc:sldMk cId="2530132620" sldId="503"/>
        </pc:sldMkLst>
        <pc:spChg chg="del">
          <ac:chgData name="Jacobi, Diane" userId="343db2ce-cd81-4e6f-9c74-2345e7813f6d" providerId="ADAL" clId="{8046C3B2-DBC4-4769-8A7A-5556F58B4EFB}" dt="2020-01-22T21:53:31.810" v="100" actId="478"/>
          <ac:spMkLst>
            <pc:docMk/>
            <pc:sldMk cId="2530132620" sldId="503"/>
            <ac:spMk id="7" creationId="{00000000-0000-0000-0000-000000000000}"/>
          </ac:spMkLst>
        </pc:spChg>
        <pc:spChg chg="add mod">
          <ac:chgData name="Jacobi, Diane" userId="343db2ce-cd81-4e6f-9c74-2345e7813f6d" providerId="ADAL" clId="{8046C3B2-DBC4-4769-8A7A-5556F58B4EFB}" dt="2020-01-22T21:53:39.178" v="113" actId="20577"/>
          <ac:spMkLst>
            <pc:docMk/>
            <pc:sldMk cId="2530132620" sldId="503"/>
            <ac:spMk id="8" creationId="{02318AC6-34E0-4243-A880-E4523C55F86B}"/>
          </ac:spMkLst>
        </pc:spChg>
      </pc:sldChg>
      <pc:sldChg chg="addSp delSp modSp">
        <pc:chgData name="Jacobi, Diane" userId="343db2ce-cd81-4e6f-9c74-2345e7813f6d" providerId="ADAL" clId="{8046C3B2-DBC4-4769-8A7A-5556F58B4EFB}" dt="2020-01-22T21:53:57.484" v="127" actId="20577"/>
        <pc:sldMkLst>
          <pc:docMk/>
          <pc:sldMk cId="3508451392" sldId="504"/>
        </pc:sldMkLst>
        <pc:spChg chg="del">
          <ac:chgData name="Jacobi, Diane" userId="343db2ce-cd81-4e6f-9c74-2345e7813f6d" providerId="ADAL" clId="{8046C3B2-DBC4-4769-8A7A-5556F58B4EFB}" dt="2020-01-22T21:53:51.212" v="114" actId="478"/>
          <ac:spMkLst>
            <pc:docMk/>
            <pc:sldMk cId="3508451392" sldId="504"/>
            <ac:spMk id="7" creationId="{00000000-0000-0000-0000-000000000000}"/>
          </ac:spMkLst>
        </pc:spChg>
        <pc:spChg chg="add mod">
          <ac:chgData name="Jacobi, Diane" userId="343db2ce-cd81-4e6f-9c74-2345e7813f6d" providerId="ADAL" clId="{8046C3B2-DBC4-4769-8A7A-5556F58B4EFB}" dt="2020-01-22T21:53:57.484" v="127" actId="20577"/>
          <ac:spMkLst>
            <pc:docMk/>
            <pc:sldMk cId="3508451392" sldId="504"/>
            <ac:spMk id="8" creationId="{F9B60809-4341-471A-B6B9-0DE67D4B5CF5}"/>
          </ac:spMkLst>
        </pc:spChg>
      </pc:sldChg>
      <pc:sldChg chg="modSp">
        <pc:chgData name="Jacobi, Diane" userId="343db2ce-cd81-4e6f-9c74-2345e7813f6d" providerId="ADAL" clId="{8046C3B2-DBC4-4769-8A7A-5556F58B4EFB}" dt="2020-01-22T21:50:45.510" v="41" actId="122"/>
        <pc:sldMkLst>
          <pc:docMk/>
          <pc:sldMk cId="1430091376" sldId="505"/>
        </pc:sldMkLst>
        <pc:spChg chg="mod">
          <ac:chgData name="Jacobi, Diane" userId="343db2ce-cd81-4e6f-9c74-2345e7813f6d" providerId="ADAL" clId="{8046C3B2-DBC4-4769-8A7A-5556F58B4EFB}" dt="2020-01-22T21:50:45.510" v="41" actId="122"/>
          <ac:spMkLst>
            <pc:docMk/>
            <pc:sldMk cId="1430091376" sldId="505"/>
            <ac:spMk id="7" creationId="{00000000-0000-0000-0000-000000000000}"/>
          </ac:spMkLst>
        </pc:spChg>
      </pc:sldChg>
      <pc:sldChg chg="modSp add modNotesTx">
        <pc:chgData name="Jacobi, Diane" userId="343db2ce-cd81-4e6f-9c74-2345e7813f6d" providerId="ADAL" clId="{8046C3B2-DBC4-4769-8A7A-5556F58B4EFB}" dt="2020-01-22T21:58:35.834" v="424" actId="6549"/>
        <pc:sldMkLst>
          <pc:docMk/>
          <pc:sldMk cId="3528671447" sldId="509"/>
        </pc:sldMkLst>
        <pc:spChg chg="mod">
          <ac:chgData name="Jacobi, Diane" userId="343db2ce-cd81-4e6f-9c74-2345e7813f6d" providerId="ADAL" clId="{8046C3B2-DBC4-4769-8A7A-5556F58B4EFB}" dt="2020-01-22T21:56:51.059" v="131" actId="20577"/>
          <ac:spMkLst>
            <pc:docMk/>
            <pc:sldMk cId="3528671447" sldId="509"/>
            <ac:spMk id="6" creationId="{00000000-0000-0000-0000-000000000000}"/>
          </ac:spMkLst>
        </pc:spChg>
      </pc:sldChg>
    </pc:docChg>
  </pc:docChgLst>
  <pc:docChgLst>
    <pc:chgData name="Jacobi, Diane" userId="343db2ce-cd81-4e6f-9c74-2345e7813f6d" providerId="ADAL" clId="{06E316D3-FFBD-41AF-A068-104E7AD46260}"/>
    <pc:docChg chg="custSel modSld">
      <pc:chgData name="Jacobi, Diane" userId="343db2ce-cd81-4e6f-9c74-2345e7813f6d" providerId="ADAL" clId="{06E316D3-FFBD-41AF-A068-104E7AD46260}" dt="2020-01-22T22:08:46.419" v="58" actId="6549"/>
      <pc:docMkLst>
        <pc:docMk/>
      </pc:docMkLst>
      <pc:sldChg chg="modSp">
        <pc:chgData name="Jacobi, Diane" userId="343db2ce-cd81-4e6f-9c74-2345e7813f6d" providerId="ADAL" clId="{06E316D3-FFBD-41AF-A068-104E7AD46260}" dt="2020-01-22T22:08:12.689" v="1" actId="20577"/>
        <pc:sldMkLst>
          <pc:docMk/>
          <pc:sldMk cId="2423624550" sldId="506"/>
        </pc:sldMkLst>
        <pc:spChg chg="mod">
          <ac:chgData name="Jacobi, Diane" userId="343db2ce-cd81-4e6f-9c74-2345e7813f6d" providerId="ADAL" clId="{06E316D3-FFBD-41AF-A068-104E7AD46260}" dt="2020-01-22T22:08:12.689" v="1" actId="20577"/>
          <ac:spMkLst>
            <pc:docMk/>
            <pc:sldMk cId="2423624550" sldId="506"/>
            <ac:spMk id="2" creationId="{00000000-0000-0000-0000-000000000000}"/>
          </ac:spMkLst>
        </pc:spChg>
      </pc:sldChg>
      <pc:sldChg chg="modSp">
        <pc:chgData name="Jacobi, Diane" userId="343db2ce-cd81-4e6f-9c74-2345e7813f6d" providerId="ADAL" clId="{06E316D3-FFBD-41AF-A068-104E7AD46260}" dt="2020-01-22T22:08:46.419" v="58" actId="6549"/>
        <pc:sldMkLst>
          <pc:docMk/>
          <pc:sldMk cId="3528671447" sldId="509"/>
        </pc:sldMkLst>
        <pc:spChg chg="mod">
          <ac:chgData name="Jacobi, Diane" userId="343db2ce-cd81-4e6f-9c74-2345e7813f6d" providerId="ADAL" clId="{06E316D3-FFBD-41AF-A068-104E7AD46260}" dt="2020-01-22T22:08:46.419" v="58" actId="6549"/>
          <ac:spMkLst>
            <pc:docMk/>
            <pc:sldMk cId="3528671447" sldId="509"/>
            <ac:spMk id="6" creationId="{00000000-0000-0000-0000-000000000000}"/>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a:latin typeface="Calibri" panose="020F0502020204030204" pitchFamily="34" charset="0"/>
              <a:cs typeface="Calibri" panose="020F0502020204030204" pitchFamily="34" charset="0"/>
            </a:rPr>
            <a:t>Step 3: Budget Parameters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dgm:presLayoutVars>
          <dgm:bulletEnabled val="1"/>
        </dgm:presLayoutVars>
      </dgm:prSet>
      <dgm:spPr/>
      <dgm:t>
        <a:bodyPr/>
        <a:lstStyle/>
        <a:p>
          <a:endParaRPr lang="en-US"/>
        </a:p>
      </dgm:t>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t>
        <a:bodyPr/>
        <a:lstStyle/>
        <a:p>
          <a:endParaRPr lang="en-US"/>
        </a:p>
      </dgm:t>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1: Data Review</a:t>
          </a: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2: Strategic Plan Review</a:t>
          </a: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3: Budget Parameters</a:t>
          </a: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4: Budget Choices</a:t>
          </a: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3/11/2020</a:t>
            </a:fld>
            <a:endParaRPr lang="en-US" dirty="0"/>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dirty="0"/>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3/11/2020</a:t>
            </a:fld>
            <a:endParaRPr lang="en-US" dirty="0"/>
          </a:p>
        </p:txBody>
      </p:sp>
      <p:sp>
        <p:nvSpPr>
          <p:cNvPr id="4" name="Slide Image Placeholder 3"/>
          <p:cNvSpPr>
            <a:spLocks noGrp="1" noRot="1" noChangeAspect="1"/>
          </p:cNvSpPr>
          <p:nvPr>
            <p:ph type="sldImg" idx="2"/>
          </p:nvPr>
        </p:nvSpPr>
        <p:spPr>
          <a:xfrm>
            <a:off x="1417638" y="1165225"/>
            <a:ext cx="4187825" cy="3140075"/>
          </a:xfrm>
          <a:prstGeom prst="rect">
            <a:avLst/>
          </a:prstGeom>
          <a:noFill/>
          <a:ln w="12700">
            <a:solidFill>
              <a:prstClr val="black"/>
            </a:solidFill>
          </a:ln>
        </p:spPr>
        <p:txBody>
          <a:bodyPr vert="horz" lIns="93537" tIns="46768" rIns="93537" bIns="46768" rtlCol="0" anchor="ctr"/>
          <a:lstStyle/>
          <a:p>
            <a:endParaRPr lang="en-US" dirty="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Good Morning/Afternoon! Today we begin the process of planning our school’s budget for FY21.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In</a:t>
            </a:r>
            <a:r>
              <a:rPr lang="en-US" baseline="0" dirty="0"/>
              <a:t> February, we will meet again to discuss</a:t>
            </a:r>
            <a:r>
              <a:rPr lang="en-US" dirty="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24</a:t>
            </a:r>
            <a:r>
              <a:rPr lang="en-US" baseline="30000" dirty="0"/>
              <a:t>th</a:t>
            </a:r>
            <a:r>
              <a:rPr lang="en-US" dirty="0"/>
              <a:t> -March 2</a:t>
            </a:r>
            <a:r>
              <a:rPr lang="en-US" baseline="30000" dirty="0"/>
              <a:t>nd</a:t>
            </a:r>
            <a:r>
              <a:rPr lang="en-US" dirty="0"/>
              <a:t> ,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YOUR TEAM IS READY TO APPROVE THE </a:t>
            </a:r>
            <a:r>
              <a:rPr lang="en-US" u="sng" dirty="0"/>
              <a:t>DRAFT</a:t>
            </a:r>
            <a:r>
              <a:rPr lang="en-US" dirty="0"/>
              <a:t> BUDGET, PLEASE DO SO. PLEASE REMIND THEM THAT YOU MAY NEED TO MEET WITH THEM AGAIN, IF THERE ARE CHANGES FROM YOUR MEETINGS WITH DISTRICT LEADERSHIP. LET THEM KNOW YOU WILL KEEP THEM INFORMED!!</a:t>
            </a:r>
          </a:p>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an overview of the budget allocations for FY21. </a:t>
            </a:r>
            <a:r>
              <a:rPr lang="en-US" dirty="0" smtClean="0"/>
              <a:t>F WE </a:t>
            </a:r>
            <a:r>
              <a:rPr lang="en-US" dirty="0"/>
              <a:t>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4</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You should have a copy of our updated strategic plan </a:t>
            </a:r>
            <a:r>
              <a:rPr lang="en-US" b="1" u="sng" dirty="0"/>
              <a:t>(please make copies to be distributed to team). </a:t>
            </a:r>
            <a:r>
              <a:rPr lang="en-US" dirty="0" smtClean="0"/>
              <a:t>Discuss priorities and rationale</a:t>
            </a:r>
          </a:p>
          <a:p>
            <a:pPr defTabSz="925190">
              <a:defRPr/>
            </a:pPr>
            <a:endParaRPr lang="en-US" dirty="0" smtClean="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7</a:t>
            </a:fld>
            <a:endParaRPr lang="en-US" dirty="0"/>
          </a:p>
        </p:txBody>
      </p:sp>
    </p:spTree>
    <p:extLst>
      <p:ext uri="{BB962C8B-B14F-4D97-AF65-F5344CB8AC3E}">
        <p14:creationId xmlns:p14="http://schemas.microsoft.com/office/powerpoint/2010/main" val="60791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FY21,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a:t>
            </a:r>
          </a:p>
          <a:p>
            <a:pPr lvl="1" eaLnBrk="0" hangingPunct="0"/>
            <a:r>
              <a:rPr lang="en-US" dirty="0"/>
              <a:t>1st through 3rd</a:t>
            </a:r>
          </a:p>
          <a:p>
            <a:pPr lvl="1" eaLnBrk="0" hangingPunct="0"/>
            <a:r>
              <a:rPr lang="en-US" dirty="0"/>
              <a:t>6th</a:t>
            </a:r>
          </a:p>
          <a:p>
            <a:pPr lvl="1" eaLnBrk="0" hangingPunct="0"/>
            <a:r>
              <a:rPr lang="en-US" dirty="0"/>
              <a:t>9th</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FY19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8</a:t>
            </a:fld>
            <a:endParaRPr lang="en-US" dirty="0"/>
          </a:p>
        </p:txBody>
      </p:sp>
    </p:spTree>
    <p:extLst>
      <p:ext uri="{BB962C8B-B14F-4D97-AF65-F5344CB8AC3E}">
        <p14:creationId xmlns:p14="http://schemas.microsoft.com/office/powerpoint/2010/main" val="224891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we received money for signature programming, turnaround</a:t>
            </a:r>
            <a:r>
              <a:rPr lang="en-US" baseline="0" dirty="0"/>
              <a:t>, Title I and FTE Allotments.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270683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passing out the definitions for these funding categories. You will see what makes up each category. Although the total amount will not change, allocation per function may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378139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a:t>Click to edit Master title style</a:t>
            </a:r>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3/11/2020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3/11/2020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3/11/2020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3/11/2020</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3/11/2020</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3/11/2020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3/11/2020</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3/11/2020</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3/11/2020</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3/11/2020</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3/11/2020</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3/11/2020</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3/11/2020</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3/11/2020</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3/11/2020</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3/11/2020</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3/11/2020</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3/11/2020</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3/11/2020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3/11/2020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3/11/2020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3/11/2020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3/11/2020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3/11/2020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3/11/2020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3/11/2020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3/11/2020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3/11/2020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3/11/2020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3/11/2020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3/11/2020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3/11/2020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3/11/2020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3/11/2020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3/11/2020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3/11/2020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3/11/2020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3/11/2020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3/11/2020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3/11/2020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3/11/2020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3/11/2020</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3/11/2020</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3/11/2020</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3/11/2020</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3/11/2020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3/11/2020</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3/11/2020</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3/11/2020</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3/11/2020</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3/11/2020</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3/11/2020</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3/11/2020</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1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33033" y="2279650"/>
            <a:ext cx="5838825" cy="584775"/>
          </a:xfrm>
          <a:prstGeom prst="rect">
            <a:avLst/>
          </a:prstGeom>
          <a:noFill/>
        </p:spPr>
        <p:txBody>
          <a:bodyPr wrap="square" rtlCol="0">
            <a:spAutoFit/>
          </a:bodyPr>
          <a:lstStyle/>
          <a:p>
            <a:pPr algn="ctr"/>
            <a:r>
              <a:rPr lang="en-US" sz="3200" b="1" dirty="0" smtClean="0">
                <a:solidFill>
                  <a:schemeClr val="bg1"/>
                </a:solidFill>
              </a:rPr>
              <a:t>Benjamin E. Mays </a:t>
            </a:r>
            <a:r>
              <a:rPr lang="en-US" sz="3200" b="1" smtClean="0">
                <a:solidFill>
                  <a:schemeClr val="bg1"/>
                </a:solidFill>
              </a:rPr>
              <a:t>High School</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285" y="931984"/>
            <a:ext cx="6487430" cy="5040735"/>
          </a:xfrm>
          <a:prstGeom prst="rect">
            <a:avLst/>
          </a:prstGeom>
        </p:spPr>
      </p:pic>
    </p:spTree>
    <p:extLst>
      <p:ext uri="{BB962C8B-B14F-4D97-AF65-F5344CB8AC3E}">
        <p14:creationId xmlns:p14="http://schemas.microsoft.com/office/powerpoint/2010/main" val="1129150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dirty="0">
              <a:solidFill>
                <a:srgbClr val="F5F5F5"/>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69" y="665018"/>
            <a:ext cx="6752493" cy="5770951"/>
          </a:xfrm>
          <a:prstGeom prst="rect">
            <a:avLst/>
          </a:prstGeom>
        </p:spPr>
      </p:pic>
    </p:spTree>
    <p:extLst>
      <p:ext uri="{BB962C8B-B14F-4D97-AF65-F5344CB8AC3E}">
        <p14:creationId xmlns:p14="http://schemas.microsoft.com/office/powerpoint/2010/main" val="716182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5083189"/>
          </a:xfrm>
        </p:spPr>
        <p:txBody>
          <a:bodyPr>
            <a:noAutofit/>
          </a:bodyPr>
          <a:lstStyle/>
          <a:p>
            <a:pPr marL="342900" indent="-342900" algn="l">
              <a:buFont typeface="Arial" panose="020B0604020202020204" pitchFamily="34" charset="0"/>
              <a:buChar char="•"/>
            </a:pPr>
            <a:r>
              <a:rPr lang="en-US" sz="2400" dirty="0">
                <a:solidFill>
                  <a:schemeClr val="tx1"/>
                </a:solidFill>
              </a:rPr>
              <a:t>January:</a:t>
            </a:r>
          </a:p>
          <a:p>
            <a:pPr marL="800100" lvl="1" indent="-342900" algn="l">
              <a:buFont typeface="Arial" panose="020B0604020202020204" pitchFamily="34" charset="0"/>
              <a:buChar char="•"/>
            </a:pPr>
            <a:r>
              <a:rPr lang="en-US" sz="2400" dirty="0">
                <a:solidFill>
                  <a:schemeClr val="tx1"/>
                </a:solidFill>
              </a:rPr>
              <a:t>GO Team Initial Budget Session (Jan. 21</a:t>
            </a:r>
            <a:r>
              <a:rPr lang="en-US" sz="2400" baseline="30000" dirty="0">
                <a:solidFill>
                  <a:schemeClr val="tx1"/>
                </a:solidFill>
              </a:rPr>
              <a:t>st</a:t>
            </a:r>
            <a:r>
              <a:rPr lang="en-US" sz="2400" dirty="0">
                <a:solidFill>
                  <a:schemeClr val="tx1"/>
                </a:solidFill>
              </a:rPr>
              <a:t>-31</a:t>
            </a:r>
            <a:r>
              <a:rPr lang="en-US" sz="2400" baseline="30000" dirty="0">
                <a:solidFill>
                  <a:schemeClr val="tx1"/>
                </a:solidFill>
              </a:rPr>
              <a:t>st</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February: </a:t>
            </a:r>
          </a:p>
          <a:p>
            <a:pPr marL="800100" lvl="1" indent="-342900" algn="l">
              <a:buFont typeface="Arial" panose="020B0604020202020204" pitchFamily="34" charset="0"/>
              <a:buChar char="•"/>
            </a:pPr>
            <a:r>
              <a:rPr lang="en-US" sz="2400" dirty="0">
                <a:solidFill>
                  <a:schemeClr val="tx1"/>
                </a:solidFill>
              </a:rPr>
              <a:t>One-on-one Associate Superintendent discussions</a:t>
            </a:r>
          </a:p>
          <a:p>
            <a:pPr marL="800100" lvl="1" indent="-342900" algn="l">
              <a:buFont typeface="Arial" panose="020B0604020202020204" pitchFamily="34" charset="0"/>
              <a:buChar char="•"/>
            </a:pPr>
            <a:r>
              <a:rPr lang="en-US" sz="2400" dirty="0">
                <a:solidFill>
                  <a:schemeClr val="tx1"/>
                </a:solidFill>
              </a:rPr>
              <a:t>Cluster Planning Session (positions sharing, cluster alignment, etc.)</a:t>
            </a:r>
          </a:p>
          <a:p>
            <a:pPr marL="800100" lvl="1" indent="-342900" algn="l">
              <a:buFont typeface="Arial" panose="020B0604020202020204" pitchFamily="34" charset="0"/>
              <a:buChar char="•"/>
            </a:pPr>
            <a:r>
              <a:rPr lang="en-US" sz="2400" dirty="0">
                <a:solidFill>
                  <a:schemeClr val="tx1"/>
                </a:solidFill>
              </a:rPr>
              <a:t>Program Manager discussions and approvals</a:t>
            </a:r>
          </a:p>
          <a:p>
            <a:pPr marL="800100" lvl="1" indent="-342900" algn="l">
              <a:buFont typeface="Arial" panose="020B0604020202020204" pitchFamily="34" charset="0"/>
              <a:buChar char="•"/>
            </a:pPr>
            <a:r>
              <a:rPr lang="en-US" sz="2400" dirty="0">
                <a:solidFill>
                  <a:schemeClr val="tx1"/>
                </a:solidFill>
              </a:rPr>
              <a:t>GO Team Feedback Session</a:t>
            </a:r>
          </a:p>
          <a:p>
            <a:pPr marL="800100" lvl="1" indent="-342900" algn="l">
              <a:buFont typeface="Arial" panose="020B0604020202020204" pitchFamily="34" charset="0"/>
              <a:buChar char="•"/>
            </a:pPr>
            <a:r>
              <a:rPr lang="en-US" sz="2400" dirty="0">
                <a:solidFill>
                  <a:schemeClr val="tx1"/>
                </a:solidFill>
              </a:rPr>
              <a:t>HR Staffing Conferences (February  24</a:t>
            </a:r>
            <a:r>
              <a:rPr lang="en-US" sz="2400" baseline="30000" dirty="0">
                <a:solidFill>
                  <a:schemeClr val="tx1"/>
                </a:solidFill>
              </a:rPr>
              <a:t>th</a:t>
            </a:r>
            <a:r>
              <a:rPr lang="en-US" sz="2400" dirty="0">
                <a:solidFill>
                  <a:schemeClr val="tx1"/>
                </a:solidFill>
              </a:rPr>
              <a:t> - March 2</a:t>
            </a:r>
            <a:r>
              <a:rPr lang="en-US" sz="2400" baseline="30000" dirty="0">
                <a:solidFill>
                  <a:schemeClr val="tx1"/>
                </a:solidFill>
              </a:rPr>
              <a:t>nd</a:t>
            </a:r>
            <a:r>
              <a:rPr lang="en-US" sz="2400" dirty="0">
                <a:solidFill>
                  <a:schemeClr val="tx1"/>
                </a:solidFill>
              </a:rPr>
              <a:t>)</a:t>
            </a:r>
          </a:p>
          <a:p>
            <a:pPr algn="l"/>
            <a:r>
              <a:rPr lang="en-US" sz="2400" dirty="0">
                <a:solidFill>
                  <a:schemeClr val="tx1"/>
                </a:solidFill>
              </a:rPr>
              <a:t>•	March:</a:t>
            </a:r>
          </a:p>
          <a:p>
            <a:pPr marL="800100" lvl="1" indent="-342900" algn="l">
              <a:buFont typeface="Arial" panose="020B0604020202020204" pitchFamily="34" charset="0"/>
              <a:buChar char="•"/>
            </a:pPr>
            <a:r>
              <a:rPr lang="en-US" sz="2400" dirty="0">
                <a:solidFill>
                  <a:schemeClr val="tx1"/>
                </a:solidFill>
              </a:rPr>
              <a:t>Final GO Team Approval (March 3</a:t>
            </a:r>
            <a:r>
              <a:rPr lang="en-US" sz="2400" baseline="30000" dirty="0">
                <a:solidFill>
                  <a:schemeClr val="tx1"/>
                </a:solidFill>
              </a:rPr>
              <a:t>rd</a:t>
            </a:r>
            <a:r>
              <a:rPr lang="en-US" sz="2400" dirty="0">
                <a:solidFill>
                  <a:schemeClr val="tx1"/>
                </a:solidFill>
              </a:rPr>
              <a:t> - March 13</a:t>
            </a:r>
            <a:r>
              <a:rPr lang="en-US" sz="2400" baseline="30000" dirty="0">
                <a:solidFill>
                  <a:schemeClr val="tx1"/>
                </a:solidFill>
              </a:rPr>
              <a:t>th</a:t>
            </a:r>
            <a:r>
              <a:rPr lang="en-US" sz="2400" dirty="0">
                <a:solidFill>
                  <a:schemeClr val="tx1"/>
                </a:solidFill>
              </a:rPr>
              <a:t>)</a:t>
            </a: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What’s Next?</a:t>
            </a:r>
          </a:p>
        </p:txBody>
      </p:sp>
      <p:sp>
        <p:nvSpPr>
          <p:cNvPr id="2" name="Slide Number Placeholder 1"/>
          <p:cNvSpPr>
            <a:spLocks noGrp="1"/>
          </p:cNvSpPr>
          <p:nvPr>
            <p:ph type="sldNum" sz="quarter" idx="12"/>
          </p:nvPr>
        </p:nvSpPr>
        <p:spPr/>
        <p:txBody>
          <a:bodyPr/>
          <a:lstStyle/>
          <a:p>
            <a:fld id="{3D6C3DC6-EF6E-8948-BFE6-808D46D584D8}" type="slidenum">
              <a:rPr lang="en-US" smtClean="0"/>
              <a:t>12</a:t>
            </a:fld>
            <a:endParaRPr lang="en-US" dirty="0"/>
          </a:p>
        </p:txBody>
      </p:sp>
    </p:spTree>
    <p:extLst>
      <p:ext uri="{BB962C8B-B14F-4D97-AF65-F5344CB8AC3E}">
        <p14:creationId xmlns:p14="http://schemas.microsoft.com/office/powerpoint/2010/main" val="4257743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a:t>Thank 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13</a:t>
            </a:fld>
            <a:endParaRPr lang="en-US" dirty="0"/>
          </a:p>
        </p:txBody>
      </p:sp>
    </p:spTree>
    <p:extLst>
      <p:ext uri="{BB962C8B-B14F-4D97-AF65-F5344CB8AC3E}">
        <p14:creationId xmlns:p14="http://schemas.microsoft.com/office/powerpoint/2010/main" val="3738565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a:t>Norms</a:t>
            </a:r>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a:t>This is a meeting of the GO Team. Only members of the team may participate in the discussion. Any members of the public present are here to quietly observe.</a:t>
            </a:r>
          </a:p>
          <a:p>
            <a:pPr marL="0" indent="0">
              <a:buNone/>
            </a:pPr>
            <a:endParaRPr lang="en-US" sz="2400" dirty="0"/>
          </a:p>
          <a:p>
            <a:r>
              <a:rPr lang="en-US" sz="2400" dirty="0"/>
              <a:t>We will follow the agenda as noticed to the public and stay on task.</a:t>
            </a:r>
          </a:p>
          <a:p>
            <a:endParaRPr lang="en-US" sz="2400" dirty="0"/>
          </a:p>
          <a:p>
            <a:r>
              <a:rPr lang="en-US" sz="2400" dirty="0"/>
              <a:t>We invite and welcome contributions of every member and listen to each other.</a:t>
            </a:r>
          </a:p>
          <a:p>
            <a:endParaRPr lang="en-US" sz="2400" dirty="0"/>
          </a:p>
          <a:p>
            <a:r>
              <a:rPr lang="en-US" sz="2400" dirty="0"/>
              <a:t>We 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1200696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a:solidFill>
                  <a:schemeClr val="bg1"/>
                </a:solidFill>
                <a:latin typeface="Berlin Sans FB Demi" panose="020E0802020502020306" pitchFamily="34" charset="0"/>
              </a:rPr>
              <a:t>YOUR SCHOOL STRATEGIC PLAN…</a:t>
            </a: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a:t>GO Team Budget Development Process</a:t>
            </a:r>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a:bodyPr>
          <a:lstStyle/>
          <a:p>
            <a:pPr algn="ctr"/>
            <a:r>
              <a:rPr lang="en-US" sz="3600" b="1" dirty="0"/>
              <a:t>FY21 Budget Development Process</a:t>
            </a:r>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Principal’s Role</a:t>
            </a:r>
          </a:p>
          <a:p>
            <a:r>
              <a:rPr lang="en-US" dirty="0">
                <a:latin typeface="Calibri" panose="020F0502020204030204" pitchFamily="34" charset="0"/>
                <a:cs typeface="Calibri" panose="020F0502020204030204" pitchFamily="34" charset="0"/>
              </a:rPr>
              <a:t>Design 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p>
          <a:p>
            <a:r>
              <a:rPr lang="en-US" dirty="0">
                <a:latin typeface="Calibri" panose="020F0502020204030204" pitchFamily="34" charset="0"/>
                <a:cs typeface="Calibri" panose="020F0502020204030204" pitchFamily="34" charset="0"/>
              </a:rPr>
              <a:t>Focus on the day-to-day operations</a:t>
            </a:r>
          </a:p>
          <a:p>
            <a:r>
              <a:rPr lang="en-US" dirty="0">
                <a:latin typeface="Calibri" panose="020F0502020204030204" pitchFamily="34" charset="0"/>
                <a:cs typeface="Calibri" panose="020F0502020204030204" pitchFamily="34" charset="0"/>
              </a:rPr>
              <a:t>Serve as the expert on the school</a:t>
            </a:r>
          </a:p>
          <a:p>
            <a:r>
              <a:rPr lang="en-US" dirty="0">
                <a:latin typeface="Calibri" panose="020F0502020204030204" pitchFamily="34" charset="0"/>
                <a:cs typeface="Calibri" panose="020F0502020204030204" pitchFamily="34" charset="0"/>
              </a:rPr>
              <a:t>Hire quality instructional and support personnel</a:t>
            </a:r>
          </a:p>
          <a:p>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picture (positions and resources, not people)</a:t>
            </a:r>
          </a:p>
          <a:p>
            <a:r>
              <a:rPr lang="en-US" dirty="0">
                <a:latin typeface="Calibri" panose="020F0502020204030204" pitchFamily="34" charset="0"/>
                <a:cs typeface="Calibri" panose="020F0502020204030204" pitchFamily="34" charset="0"/>
              </a:rPr>
              <a:t>Ensure that the budget is aligned to the school’s mission and vision and that resources are allocated to support key strategic priorities</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661914" y="1005840"/>
            <a:ext cx="4482086" cy="5577840"/>
          </a:xfrm>
          <a:prstGeom prst="rect">
            <a:avLst/>
          </a:prstGeom>
        </p:spPr>
      </p:pic>
      <p:sp>
        <p:nvSpPr>
          <p:cNvPr id="3" name="Slide Number Placeholder 2"/>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812755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7" name="TextBox 6"/>
          <p:cNvSpPr txBox="1"/>
          <p:nvPr/>
        </p:nvSpPr>
        <p:spPr>
          <a:xfrm>
            <a:off x="503615" y="92450"/>
            <a:ext cx="8710089" cy="584775"/>
          </a:xfrm>
          <a:prstGeom prst="rect">
            <a:avLst/>
          </a:prstGeom>
          <a:noFill/>
        </p:spPr>
        <p:txBody>
          <a:bodyPr wrap="square" rtlCol="0">
            <a:spAutoFit/>
          </a:bodyPr>
          <a:lstStyle/>
          <a:p>
            <a:pPr algn="ctr"/>
            <a:r>
              <a:rPr lang="en-US" sz="3200" b="1" i="1" dirty="0" smtClean="0">
                <a:latin typeface="+mj-lt"/>
              </a:rPr>
              <a:t>Benjamin E. Mays Strategic </a:t>
            </a:r>
            <a:r>
              <a:rPr lang="en-US" sz="3200" b="1" i="1" dirty="0">
                <a:latin typeface="+mj-lt"/>
              </a:rPr>
              <a:t>Plan </a:t>
            </a:r>
          </a:p>
        </p:txBody>
      </p:sp>
      <p:sp>
        <p:nvSpPr>
          <p:cNvPr id="4" name="TextBox 3"/>
          <p:cNvSpPr txBox="1"/>
          <p:nvPr/>
        </p:nvSpPr>
        <p:spPr>
          <a:xfrm>
            <a:off x="2704646" y="1004719"/>
            <a:ext cx="4884045" cy="646331"/>
          </a:xfrm>
          <a:prstGeom prst="rect">
            <a:avLst/>
          </a:prstGeom>
          <a:noFill/>
        </p:spPr>
        <p:txBody>
          <a:bodyPr wrap="square" rtlCol="0">
            <a:spAutoFit/>
          </a:bodyPr>
          <a:lstStyle/>
          <a:p>
            <a:r>
              <a:rPr lang="en-US" b="1" dirty="0">
                <a:solidFill>
                  <a:srgbClr val="FF0000"/>
                </a:solidFill>
                <a:highlight>
                  <a:srgbClr val="FFFF00"/>
                </a:highlight>
              </a:rPr>
              <a:t>(Insert Copy of Approved Strategic Plan Here)</a:t>
            </a:r>
          </a:p>
          <a:p>
            <a:endParaRPr lang="en-US" dirty="0"/>
          </a:p>
        </p:txBody>
      </p:sp>
      <p:sp>
        <p:nvSpPr>
          <p:cNvPr id="8" name="Slide Number Placeholder 7"/>
          <p:cNvSpPr>
            <a:spLocks noGrp="1"/>
          </p:cNvSpPr>
          <p:nvPr>
            <p:ph type="sldNum" sz="quarter" idx="12"/>
          </p:nvPr>
        </p:nvSpPr>
        <p:spPr/>
        <p:txBody>
          <a:bodyPr/>
          <a:lstStyle/>
          <a:p>
            <a:fld id="{3D6C3DC6-EF6E-8948-BFE6-808D46D584D8}" type="slidenum">
              <a:rPr lang="en-US" smtClean="0"/>
              <a:t>5</a:t>
            </a:fld>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206" y="1037891"/>
            <a:ext cx="6363588" cy="4782217"/>
          </a:xfrm>
          <a:prstGeom prst="rect">
            <a:avLst/>
          </a:prstGeom>
        </p:spPr>
      </p:pic>
    </p:spTree>
    <p:extLst>
      <p:ext uri="{BB962C8B-B14F-4D97-AF65-F5344CB8AC3E}">
        <p14:creationId xmlns:p14="http://schemas.microsoft.com/office/powerpoint/2010/main" val="1809659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a:latin typeface="+mj-lt"/>
              </a:rPr>
              <a:t>Discussion of Budget Summary</a:t>
            </a:r>
          </a:p>
          <a:p>
            <a:pPr algn="ctr"/>
            <a:r>
              <a:rPr lang="en-US" sz="2400" b="1" dirty="0">
                <a:latin typeface="+mj-lt"/>
              </a:rPr>
              <a:t>(Step 4: Budget Choices)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6</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proposed budget for the general operations of the school are reflected at </a:t>
            </a:r>
            <a:r>
              <a:rPr lang="en-US" sz="2400" u="sng" dirty="0" smtClean="0">
                <a:solidFill>
                  <a:schemeClr val="tx1"/>
                </a:solidFill>
              </a:rPr>
              <a:t>$__13,138, 092____</a:t>
            </a:r>
            <a:endParaRPr lang="en-US" sz="2400" u="sng" dirty="0">
              <a:solidFill>
                <a:schemeClr val="tx1"/>
              </a:solidFill>
            </a:endParaRP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This investment plan for FY21 accommodates a student population that is projected to be </a:t>
            </a:r>
            <a:r>
              <a:rPr lang="en-US" sz="2400" dirty="0" smtClean="0">
                <a:solidFill>
                  <a:schemeClr val="tx1"/>
                </a:solidFill>
              </a:rPr>
              <a:t>__</a:t>
            </a:r>
            <a:r>
              <a:rPr lang="en-US" sz="2400" u="sng" dirty="0" smtClean="0">
                <a:solidFill>
                  <a:schemeClr val="tx1"/>
                </a:solidFill>
              </a:rPr>
              <a:t>1201_</a:t>
            </a:r>
            <a:r>
              <a:rPr lang="en-US" sz="2400" dirty="0" smtClean="0">
                <a:solidFill>
                  <a:schemeClr val="tx1"/>
                </a:solidFill>
              </a:rPr>
              <a:t>__ </a:t>
            </a:r>
            <a:r>
              <a:rPr lang="en-US" sz="2400" dirty="0">
                <a:solidFill>
                  <a:schemeClr val="tx1"/>
                </a:solidFill>
              </a:rPr>
              <a:t>students, which is a </a:t>
            </a:r>
            <a:r>
              <a:rPr lang="en-US" sz="2400" dirty="0" smtClean="0">
                <a:solidFill>
                  <a:schemeClr val="tx1"/>
                </a:solidFill>
              </a:rPr>
              <a:t>decrease </a:t>
            </a:r>
            <a:r>
              <a:rPr lang="en-US" sz="2400" dirty="0">
                <a:solidFill>
                  <a:schemeClr val="tx1"/>
                </a:solidFill>
              </a:rPr>
              <a:t>of </a:t>
            </a:r>
            <a:r>
              <a:rPr lang="en-US" sz="2400" dirty="0" smtClean="0">
                <a:solidFill>
                  <a:schemeClr val="tx1"/>
                </a:solidFill>
              </a:rPr>
              <a:t>__53____ </a:t>
            </a:r>
            <a:r>
              <a:rPr lang="en-US" sz="2400" dirty="0">
                <a:solidFill>
                  <a:schemeClr val="tx1"/>
                </a:solidFill>
              </a:rPr>
              <a:t>students from FY20.</a:t>
            </a:r>
          </a:p>
        </p:txBody>
      </p:sp>
      <p:sp>
        <p:nvSpPr>
          <p:cNvPr id="4" name="Slide Number Placeholder 3"/>
          <p:cNvSpPr>
            <a:spLocks noGrp="1"/>
          </p:cNvSpPr>
          <p:nvPr>
            <p:ph type="sldNum" sz="quarter" idx="12"/>
          </p:nvPr>
        </p:nvSpPr>
        <p:spPr/>
        <p:txBody>
          <a:bodyPr/>
          <a:lstStyle/>
          <a:p>
            <a:fld id="{3D6C3DC6-EF6E-8948-BFE6-808D46D584D8}" type="slidenum">
              <a:rPr lang="en-US" smtClean="0"/>
              <a:t>7</a:t>
            </a:fld>
            <a:endParaRPr lang="en-US" dirty="0"/>
          </a:p>
        </p:txBody>
      </p:sp>
    </p:spTree>
    <p:extLst>
      <p:ext uri="{BB962C8B-B14F-4D97-AF65-F5344CB8AC3E}">
        <p14:creationId xmlns:p14="http://schemas.microsoft.com/office/powerpoint/2010/main" val="1303640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8</a:t>
            </a:fld>
            <a:endParaRPr lang="en-US" dirty="0">
              <a:solidFill>
                <a:srgbClr val="F5F5F5"/>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33" y="540454"/>
            <a:ext cx="6756400" cy="5877932"/>
          </a:xfrm>
          <a:prstGeom prst="rect">
            <a:avLst/>
          </a:prstGeom>
        </p:spPr>
      </p:pic>
    </p:spTree>
    <p:extLst>
      <p:ext uri="{BB962C8B-B14F-4D97-AF65-F5344CB8AC3E}">
        <p14:creationId xmlns:p14="http://schemas.microsoft.com/office/powerpoint/2010/main" val="1474618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08363" y="46982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pic>
        <p:nvPicPr>
          <p:cNvPr id="4" name="Picture 3"/>
          <p:cNvPicPr>
            <a:picLocks noChangeAspect="1"/>
          </p:cNvPicPr>
          <p:nvPr/>
        </p:nvPicPr>
        <p:blipFill>
          <a:blip r:embed="rId3"/>
          <a:stretch>
            <a:fillRect/>
          </a:stretch>
        </p:blipFill>
        <p:spPr>
          <a:xfrm>
            <a:off x="1927728" y="665018"/>
            <a:ext cx="6230652" cy="3383573"/>
          </a:xfrm>
          <a:prstGeom prst="rect">
            <a:avLst/>
          </a:prstGeom>
        </p:spPr>
      </p:pic>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9</a:t>
            </a:fld>
            <a:endParaRPr lang="en-US" dirty="0">
              <a:solidFill>
                <a:srgbClr val="F5F5F5"/>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769" y="1042770"/>
            <a:ext cx="6576645" cy="5375615"/>
          </a:xfrm>
          <a:prstGeom prst="rect">
            <a:avLst/>
          </a:prstGeom>
        </p:spPr>
      </p:pic>
    </p:spTree>
    <p:extLst>
      <p:ext uri="{BB962C8B-B14F-4D97-AF65-F5344CB8AC3E}">
        <p14:creationId xmlns:p14="http://schemas.microsoft.com/office/powerpoint/2010/main" val="1213460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2.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0" ma:contentTypeDescription="Create a new document." ma:contentTypeScope="" ma:versionID="64d4adc4a33ffb66a25a91afb1b61462">
  <xsd:schema xmlns:xsd="http://www.w3.org/2001/XMLSchema" xmlns:xs="http://www.w3.org/2001/XMLSchema" xmlns:p="http://schemas.microsoft.com/office/2006/metadata/properties" xmlns:ns2="d37e30bb-5f32-4411-a640-0b4044b692bf" targetNamespace="http://schemas.microsoft.com/office/2006/metadata/properties" ma:root="true" ma:fieldsID="f62a7c9e95e8a11f7082a4fd40fce207" ns2:_="">
    <xsd:import namespace="d37e30bb-5f32-4411-a640-0b4044b69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CE4A93-3B1F-428E-B476-E15B94851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5860D824-1F42-4605-A966-FFCBCF63520E}">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d37e30bb-5f32-4411-a640-0b4044b692b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19113</TotalTime>
  <Words>1061</Words>
  <Application>Microsoft Office PowerPoint</Application>
  <PresentationFormat>On-screen Show (4:3)</PresentationFormat>
  <Paragraphs>128</Paragraphs>
  <Slides>13</Slides>
  <Notes>12</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13</vt:i4>
      </vt:variant>
    </vt:vector>
  </HeadingPairs>
  <TitlesOfParts>
    <vt:vector size="30" baseType="lpstr">
      <vt:lpstr>Arial</vt:lpstr>
      <vt:lpstr>Berlin Sans FB Demi</vt:lpstr>
      <vt:lpstr>Calibri</vt:lpstr>
      <vt:lpstr>Century Schoolbook</vt:lpstr>
      <vt:lpstr>Corbel</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Headlines</vt:lpstr>
      <vt:lpstr>1_Headlines</vt:lpstr>
      <vt:lpstr>PowerPoint Presentation</vt:lpstr>
      <vt:lpstr>Norms</vt:lpstr>
      <vt:lpstr>GO Team Budget Development Process</vt:lpstr>
      <vt:lpstr>FY21 Budget Development Process</vt:lpstr>
      <vt:lpstr>PowerPoint Presentation</vt:lpstr>
      <vt:lpstr>PowerPoint Presentation</vt:lpstr>
      <vt:lpstr>Executive Summary</vt:lpstr>
      <vt:lpstr>PowerPoint Presentation</vt:lpstr>
      <vt:lpstr>PowerPoint Presentation</vt:lpstr>
      <vt:lpstr>PowerPoint Presentation</vt:lpstr>
      <vt:lpstr>PowerPoint Presentation</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Penn, Garnetta</cp:lastModifiedBy>
  <cp:revision>355</cp:revision>
  <cp:lastPrinted>2020-01-13T18:18:48Z</cp:lastPrinted>
  <dcterms:created xsi:type="dcterms:W3CDTF">2014-12-15T21:46:52Z</dcterms:created>
  <dcterms:modified xsi:type="dcterms:W3CDTF">2020-03-12T01:44:38Z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